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324" r:id="rId3"/>
    <p:sldId id="282" r:id="rId4"/>
    <p:sldId id="309" r:id="rId5"/>
    <p:sldId id="310" r:id="rId6"/>
    <p:sldId id="315" r:id="rId7"/>
    <p:sldId id="318" r:id="rId8"/>
    <p:sldId id="313" r:id="rId9"/>
    <p:sldId id="304" r:id="rId10"/>
    <p:sldId id="326" r:id="rId11"/>
    <p:sldId id="333" r:id="rId12"/>
    <p:sldId id="329" r:id="rId13"/>
    <p:sldId id="330" r:id="rId14"/>
    <p:sldId id="331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67" autoAdjust="0"/>
  </p:normalViewPr>
  <p:slideViewPr>
    <p:cSldViewPr>
      <p:cViewPr varScale="1">
        <p:scale>
          <a:sx n="87" d="100"/>
          <a:sy n="87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DF12F9-433B-41E6-891B-E766F1760DEE}" type="datetimeFigureOut">
              <a:rPr lang="bs-Latn-BA" smtClean="0"/>
              <a:t>28.2.2020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1BA4AC-BBF5-4296-9216-01F36B30AB41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12F9-433B-41E6-891B-E766F1760DEE}" type="datetimeFigureOut">
              <a:rPr lang="bs-Latn-BA" smtClean="0"/>
              <a:t>28.2.2020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A4AC-BBF5-4296-9216-01F36B30AB41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3DF12F9-433B-41E6-891B-E766F1760DEE}" type="datetimeFigureOut">
              <a:rPr lang="bs-Latn-BA" smtClean="0"/>
              <a:t>28.2.2020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bs-Latn-B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1BA4AC-BBF5-4296-9216-01F36B30AB41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12F9-433B-41E6-891B-E766F1760DEE}" type="datetimeFigureOut">
              <a:rPr lang="bs-Latn-BA" smtClean="0"/>
              <a:t>28.2.2020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1BA4AC-BBF5-4296-9216-01F36B30AB41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12F9-433B-41E6-891B-E766F1760DEE}" type="datetimeFigureOut">
              <a:rPr lang="bs-Latn-BA" smtClean="0"/>
              <a:t>28.2.2020</a:t>
            </a:fld>
            <a:endParaRPr lang="bs-Latn-B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1BA4AC-BBF5-4296-9216-01F36B30AB41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DF12F9-433B-41E6-891B-E766F1760DEE}" type="datetimeFigureOut">
              <a:rPr lang="bs-Latn-BA" smtClean="0"/>
              <a:t>28.2.2020</a:t>
            </a:fld>
            <a:endParaRPr lang="bs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1BA4AC-BBF5-4296-9216-01F36B30AB41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DF12F9-433B-41E6-891B-E766F1760DEE}" type="datetimeFigureOut">
              <a:rPr lang="bs-Latn-BA" smtClean="0"/>
              <a:t>28.2.2020</a:t>
            </a:fld>
            <a:endParaRPr lang="bs-Latn-B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1BA4AC-BBF5-4296-9216-01F36B30AB41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bs-Latn-B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12F9-433B-41E6-891B-E766F1760DEE}" type="datetimeFigureOut">
              <a:rPr lang="bs-Latn-BA" smtClean="0"/>
              <a:t>28.2.2020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1BA4AC-BBF5-4296-9216-01F36B30AB41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12F9-433B-41E6-891B-E766F1760DEE}" type="datetimeFigureOut">
              <a:rPr lang="bs-Latn-BA" smtClean="0"/>
              <a:t>28.2.2020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1BA4AC-BBF5-4296-9216-01F36B30AB41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12F9-433B-41E6-891B-E766F1760DEE}" type="datetimeFigureOut">
              <a:rPr lang="bs-Latn-BA" smtClean="0"/>
              <a:t>28.2.2020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1BA4AC-BBF5-4296-9216-01F36B30AB41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3DF12F9-433B-41E6-891B-E766F1760DEE}" type="datetimeFigureOut">
              <a:rPr lang="bs-Latn-BA" smtClean="0"/>
              <a:t>28.2.2020</a:t>
            </a:fld>
            <a:endParaRPr lang="bs-Latn-B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1BA4AC-BBF5-4296-9216-01F36B30AB41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DF12F9-433B-41E6-891B-E766F1760DEE}" type="datetimeFigureOut">
              <a:rPr lang="bs-Latn-BA" smtClean="0"/>
              <a:t>28.2.2020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1BA4AC-BBF5-4296-9216-01F36B30AB41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403648" y="3339951"/>
            <a:ext cx="7123113" cy="1025153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IZVOZ POLJOPRIVREDNIH PROIZVODA U EU I RUSIJU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58495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99793" y="6021288"/>
            <a:ext cx="4186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.godine, Bijeljina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88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55576" y="2743200"/>
            <a:ext cx="7739137" cy="3350096"/>
          </a:xfrm>
        </p:spPr>
        <p:txBody>
          <a:bodyPr>
            <a:normAutofit/>
          </a:bodyPr>
          <a:lstStyle/>
          <a:p>
            <a:pPr>
              <a:buClrTx/>
            </a:pP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Tx/>
            </a:pPr>
            <a:r>
              <a:rPr lang="sr-Latn-R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Dana </a:t>
            </a:r>
            <a:r>
              <a:rPr lang="sr-Latn-RS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20.10.2016. godine potpisan je </a:t>
            </a:r>
            <a:r>
              <a:rPr lang="sr-Latn-RS" sz="1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Protokol za osiguranje fitosanitarnih zahtjeva između  Ministarstva spoljne  trgovine i ekonomskih odnosa Bosne i Hercegovine i Federalne službe za veterinarski i fitosanitarni nadzor (Ruska Federacija) prilikom međusobnih isporuka proizvoda visokog fitosanitarnog rizika</a:t>
            </a:r>
            <a:r>
              <a:rPr lang="sr-Latn-RS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i u</a:t>
            </a:r>
            <a:r>
              <a:rPr lang="bs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skladu sa navedenim Protokolom Uprava Bosne i Hercegovine za zaštitu zdravlja bilja je odgovorna za realizaciju odredbi koje iz njega </a:t>
            </a:r>
            <a:r>
              <a:rPr lang="bs-Latn-BA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proizilaze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500" b="1" u="sng" kern="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IZVOZ U RUSKU FEDRACIJU</a:t>
            </a:r>
            <a:endParaRPr lang="bs-Latn-B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06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55576" y="2743200"/>
            <a:ext cx="7739137" cy="3350096"/>
          </a:xfrm>
        </p:spPr>
        <p:txBody>
          <a:bodyPr>
            <a:normAutofit/>
          </a:bodyPr>
          <a:lstStyle/>
          <a:p>
            <a:pPr>
              <a:buClrTx/>
            </a:pP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Tx/>
            </a:pP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IZVOZ VOĆA I POVRĆA ( OBAVEZE)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buClrTx/>
            </a:pPr>
            <a:r>
              <a:rPr lang="sr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Ruska strana je od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zahtjeve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sr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dostave kompletni spiskovi proizvođača sačinjenih od sljdećih informacija;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sr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Adresa proizvođača,</a:t>
            </a:r>
            <a:endParaRPr lang="en-US" sz="16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sr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Površine zasada,</a:t>
            </a:r>
            <a:endParaRPr lang="en-US" sz="16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sr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Obim godišnje proizvodnje,</a:t>
            </a:r>
            <a:endParaRPr lang="en-US" sz="16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sr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Planirani obim jabuka za izvoz i</a:t>
            </a:r>
            <a:endParaRPr lang="en-US" sz="16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sr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Mjesto za skladištenje i čuvanje voća i povrća.</a:t>
            </a:r>
            <a:endParaRPr lang="en-US" sz="16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>
              <a:buClrTx/>
            </a:pPr>
            <a:endParaRPr lang="en-US" sz="16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IZVOZ U RUSKU FEDRACIJU</a:t>
            </a:r>
            <a:endParaRPr lang="bs-Latn-B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370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55576" y="2743200"/>
            <a:ext cx="7739137" cy="3350096"/>
          </a:xfrm>
        </p:spPr>
        <p:txBody>
          <a:bodyPr>
            <a:normAutofit/>
          </a:bodyPr>
          <a:lstStyle/>
          <a:p>
            <a:pPr>
              <a:buClrTx/>
            </a:pP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Tx/>
            </a:pP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IZVOZ VOĆA I POVRĆA ( OBAVEZE)</a:t>
            </a:r>
          </a:p>
          <a:p>
            <a:pPr marL="342900" indent="-342900">
              <a:buClrTx/>
              <a:buAutoNum type="arabicPeriod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sr-Latn-BA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egistracija </a:t>
            </a:r>
            <a:r>
              <a:rPr lang="sr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proizvođača (farmera) i izvoznika proizvoda visokog fitosanitarnog rizika u Rusku </a:t>
            </a:r>
            <a:r>
              <a:rPr lang="sr-Latn-BA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Federaciju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bs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 cilju garantovanja fitosanitarnih zahtjeva Ruske Federacije kao i obezbjeđivanja sljedivosti podataka i porijekla voća i povrća za Rusku Federaciju </a:t>
            </a:r>
            <a:r>
              <a:rPr lang="bs-Latn-BA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izvoznici i proizvođači </a:t>
            </a:r>
            <a:r>
              <a:rPr lang="bs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koji se bave </a:t>
            </a:r>
            <a:r>
              <a:rPr lang="bs-Latn-BA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proizvodnjom</a:t>
            </a:r>
            <a:r>
              <a:rPr lang="bs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otkupom ili skladištenjem u proizvodnim područjima sa namjerom izvoza voća i povrća u Rusku Federaciju moraju biti upisani u Jedinstveni registar izvoznika voća i povrća u Rusku Federaciju </a:t>
            </a:r>
            <a:r>
              <a:rPr lang="bs-Latn-BA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(Jedinstveni </a:t>
            </a:r>
            <a:r>
              <a:rPr lang="bs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registar) a koji predstavlja objedinjeni registar entiteta i Brčko distrikta BiH koji vodi Uprava u skladu sa tačkom 8. Protokola.</a:t>
            </a: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IZVOZ U RUSKU FEDRACIJU</a:t>
            </a:r>
            <a:endParaRPr lang="bs-Latn-B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26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55576" y="2743200"/>
            <a:ext cx="7739137" cy="3350096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IZVOZ SADNOG MATERIJALA I PRESADNICA</a:t>
            </a:r>
          </a:p>
          <a:p>
            <a:pPr marL="342900" indent="-342900" algn="just">
              <a:spcBef>
                <a:spcPts val="0"/>
              </a:spcBef>
              <a:buClrTx/>
              <a:buSzPct val="80000"/>
              <a:buAutoNum type="arabicPeriod"/>
            </a:pPr>
            <a:r>
              <a:rPr lang="bs-Latn-BA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Svi </a:t>
            </a:r>
            <a:r>
              <a:rPr lang="bs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proizvođači sadnog materijala i presadnica u Bosni i Hercegovini, prije svega moraju naći kupce na Ruskom tržištu. 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ClrTx/>
              <a:buSzPct val="80000"/>
              <a:buAutoNum type="arabicPeriod"/>
            </a:pPr>
            <a:r>
              <a:rPr lang="bs-Latn-BA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 </a:t>
            </a:r>
            <a:r>
              <a:rPr lang="bs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prelimarno dogovori prodaja sadnog materijala ili presadnica, onda proizvođači podnose zahtjev Upravi Bosne i Hercegovine za zaštitu zdravlja bilja zahtjev za dolazak inspekcije Federalne službe za veterinarski i fitosanitarni nadzor Ruske Federacije ( rosseljhoznadzor) </a:t>
            </a:r>
            <a:r>
              <a:rPr lang="sr-Latn-BA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obilazak proizvodnih kapaciteta firme</a:t>
            </a:r>
            <a:r>
              <a:rPr lang="bs-Latn-BA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odnosno, u kontrolu sadnog materijala koji proizvođači namjeravaju izvesti na tržište Ruske Federacije</a:t>
            </a:r>
            <a:r>
              <a:rPr lang="bs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ClrTx/>
              <a:buSzPct val="80000"/>
              <a:buAutoNum type="arabicPeriod"/>
            </a:pPr>
            <a:r>
              <a:rPr lang="bs-Latn-BA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Zahtjev </a:t>
            </a:r>
            <a:r>
              <a:rPr lang="bs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sadrži i prilog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kupoprodajnog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Ugovor</a:t>
            </a:r>
            <a:r>
              <a:rPr lang="bs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koji su sklopili sa kupcem iz Ruske Federacije. </a:t>
            </a:r>
            <a:r>
              <a:rPr lang="bs-Latn-BA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Zahjtevu treba biti naznačena količina i vrsta sadnog materijala, kao i sortiment koji se planira izvesti. 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IZVOZ U RUSKU FEDRACIJU</a:t>
            </a:r>
            <a:endParaRPr lang="bs-Latn-B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877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55576" y="2743200"/>
            <a:ext cx="7739137" cy="3350096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IZVOZ SADNOG MATERIJALA I PRESADNICA</a:t>
            </a:r>
          </a:p>
          <a:p>
            <a:pPr marL="342900" indent="-342900" algn="just">
              <a:spcBef>
                <a:spcPts val="0"/>
              </a:spcBef>
              <a:buClrTx/>
              <a:buSzPct val="80000"/>
              <a:buAutoNum type="arabicPeriod"/>
            </a:pPr>
            <a:r>
              <a:rPr lang="bs-Latn-BA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Svi </a:t>
            </a:r>
            <a:r>
              <a:rPr lang="bs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proizvođači sadnog materijala i presadnica u Bosni i Hercegovini, prije svega moraju naći kupce na Ruskom tržištu. 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ClrTx/>
              <a:buSzPct val="80000"/>
              <a:buAutoNum type="arabicPeriod"/>
            </a:pPr>
            <a:r>
              <a:rPr lang="bs-Latn-BA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 </a:t>
            </a:r>
            <a:r>
              <a:rPr lang="bs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prelimarno dogovori prodaja sadnog materijala ili presadnica, onda proizvođači podnose zahtjev Upravi Bosne i Hercegovine za zaštitu zdravlja bilja zahtjev za dolazak inspekcije Federalne službe za veterinarski i fitosanitarni nadzor Ruske Federacije ( rosseljhoznadzor) </a:t>
            </a:r>
            <a:r>
              <a:rPr lang="sr-Latn-BA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obilazak proizvodnih kapaciteta firme</a:t>
            </a:r>
            <a:r>
              <a:rPr lang="bs-Latn-BA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odnosno, u kontrolu sadnog materijala koji proizvođači namjeravaju izvesti na tržište Ruske Federacije</a:t>
            </a:r>
            <a:r>
              <a:rPr lang="bs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ClrTx/>
              <a:buSzPct val="80000"/>
              <a:buAutoNum type="arabicPeriod"/>
            </a:pPr>
            <a:r>
              <a:rPr lang="bs-Latn-BA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Zahtjev </a:t>
            </a:r>
            <a:r>
              <a:rPr lang="bs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sadrži i prilog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kupoprodajnog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Ugovor</a:t>
            </a:r>
            <a:r>
              <a:rPr lang="bs-Latn-BA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koji su sklopili sa kupcem iz Ruske Federacije. </a:t>
            </a:r>
            <a:r>
              <a:rPr lang="bs-Latn-BA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Zahjtevu treba biti naznačena količina i vrsta sadnog materijala, kao i sortiment koji se planira izvesti. 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IZVOZ U RUSKU FEDRACIJU</a:t>
            </a:r>
            <a:endParaRPr lang="bs-Latn-B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842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99592" y="2708920"/>
            <a:ext cx="7123113" cy="255800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Tx/>
            </a:pPr>
            <a:r>
              <a:rPr lang="bs-Latn-BA" sz="2200" b="1" kern="0" dirty="0" smtClean="0">
                <a:solidFill>
                  <a:srgbClr val="000000"/>
                </a:solidFill>
                <a:latin typeface="Arial"/>
                <a:cs typeface="Arial"/>
              </a:rPr>
              <a:t>Regul</a:t>
            </a:r>
            <a:r>
              <a:rPr lang="en-US" sz="2200" b="1" kern="0" dirty="0" err="1" smtClean="0">
                <a:solidFill>
                  <a:srgbClr val="000000"/>
                </a:solidFill>
                <a:latin typeface="Arial"/>
                <a:cs typeface="Arial"/>
              </a:rPr>
              <a:t>ativa</a:t>
            </a:r>
            <a:r>
              <a:rPr lang="en-US" sz="2200" b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200" b="1" kern="0" dirty="0" err="1" smtClean="0">
                <a:solidFill>
                  <a:srgbClr val="000000"/>
                </a:solidFill>
                <a:latin typeface="Arial"/>
                <a:cs typeface="Arial"/>
              </a:rPr>
              <a:t>zaštite</a:t>
            </a:r>
            <a:r>
              <a:rPr lang="en-US" sz="2200" b="1" kern="0" dirty="0" smtClean="0">
                <a:solidFill>
                  <a:srgbClr val="000000"/>
                </a:solidFill>
                <a:latin typeface="Arial"/>
                <a:cs typeface="Arial"/>
              </a:rPr>
              <a:t> bilja</a:t>
            </a:r>
            <a:r>
              <a:rPr lang="bs-Latn-BA" sz="2200" b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s-Latn-BA" sz="2200" b="1" kern="0" dirty="0">
                <a:solidFill>
                  <a:srgbClr val="000000"/>
                </a:solidFill>
                <a:latin typeface="Arial"/>
                <a:cs typeface="Arial"/>
              </a:rPr>
              <a:t>(EU) </a:t>
            </a:r>
            <a:r>
              <a:rPr lang="bs-Latn-BA" sz="2200" b="1" kern="0" dirty="0" smtClean="0">
                <a:solidFill>
                  <a:srgbClr val="000000"/>
                </a:solidFill>
                <a:latin typeface="Arial"/>
                <a:cs typeface="Arial"/>
              </a:rPr>
              <a:t>2016/2031</a:t>
            </a:r>
            <a:endParaRPr lang="en-US" sz="2200" b="1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r>
              <a:rPr lang="en-US" sz="2200" kern="0" dirty="0" err="1" smtClean="0">
                <a:solidFill>
                  <a:srgbClr val="000000"/>
                </a:solidFill>
                <a:latin typeface="Arial"/>
                <a:cs typeface="Arial"/>
              </a:rPr>
              <a:t>Objavljena</a:t>
            </a:r>
            <a:r>
              <a:rPr lang="en-US" sz="2200" kern="0" dirty="0" smtClean="0">
                <a:solidFill>
                  <a:srgbClr val="000000"/>
                </a:solidFill>
                <a:latin typeface="Arial"/>
                <a:cs typeface="Arial"/>
              </a:rPr>
              <a:t> 23 </a:t>
            </a:r>
            <a:r>
              <a:rPr lang="en-US" sz="2200" kern="0" dirty="0" err="1" smtClean="0">
                <a:solidFill>
                  <a:srgbClr val="000000"/>
                </a:solidFill>
                <a:latin typeface="Arial"/>
                <a:cs typeface="Arial"/>
              </a:rPr>
              <a:t>novembra</a:t>
            </a:r>
            <a:r>
              <a:rPr lang="en-US" sz="2200" kern="0" dirty="0" smtClean="0">
                <a:solidFill>
                  <a:srgbClr val="000000"/>
                </a:solidFill>
                <a:latin typeface="Arial"/>
                <a:cs typeface="Arial"/>
              </a:rPr>
              <a:t> 2016 </a:t>
            </a:r>
            <a:r>
              <a:rPr lang="en-US" sz="2200" kern="0" dirty="0" err="1" smtClean="0">
                <a:solidFill>
                  <a:srgbClr val="000000"/>
                </a:solidFill>
                <a:latin typeface="Arial"/>
                <a:cs typeface="Arial"/>
              </a:rPr>
              <a:t>godine</a:t>
            </a:r>
            <a:endParaRPr lang="en-US" sz="22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r>
              <a:rPr lang="en-US" sz="2200" kern="0" dirty="0" err="1" smtClean="0">
                <a:solidFill>
                  <a:srgbClr val="000000"/>
                </a:solidFill>
                <a:latin typeface="Arial"/>
                <a:cs typeface="Arial"/>
              </a:rPr>
              <a:t>Stupila</a:t>
            </a:r>
            <a:r>
              <a:rPr lang="en-US" sz="22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200" kern="0" dirty="0" err="1" smtClean="0">
                <a:solidFill>
                  <a:srgbClr val="000000"/>
                </a:solidFill>
                <a:latin typeface="Arial"/>
                <a:cs typeface="Arial"/>
              </a:rPr>
              <a:t>na</a:t>
            </a:r>
            <a:r>
              <a:rPr lang="en-US" sz="22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200" kern="0" dirty="0" err="1" smtClean="0">
                <a:solidFill>
                  <a:srgbClr val="000000"/>
                </a:solidFill>
                <a:latin typeface="Arial"/>
                <a:cs typeface="Arial"/>
              </a:rPr>
              <a:t>snagu</a:t>
            </a:r>
            <a:r>
              <a:rPr lang="en-US" sz="2200" kern="0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US" sz="2200" u="sng" kern="0" dirty="0" smtClean="0">
                <a:solidFill>
                  <a:srgbClr val="000000"/>
                </a:solidFill>
                <a:latin typeface="Arial"/>
                <a:cs typeface="Arial"/>
              </a:rPr>
              <a:t>14.12.2019.godine</a:t>
            </a:r>
          </a:p>
          <a:p>
            <a:pPr>
              <a:lnSpc>
                <a:spcPct val="90000"/>
              </a:lnSpc>
              <a:buClrTx/>
            </a:pPr>
            <a:endParaRPr lang="en-US" sz="2200" u="sng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  <a:buClrTx/>
            </a:pPr>
            <a:r>
              <a:rPr lang="en-US" sz="2200" kern="0" dirty="0" err="1" smtClean="0">
                <a:solidFill>
                  <a:srgbClr val="000000"/>
                </a:solidFill>
                <a:latin typeface="Arial"/>
                <a:cs typeface="Arial"/>
              </a:rPr>
              <a:t>Regulativa</a:t>
            </a:r>
            <a:r>
              <a:rPr lang="en-US" sz="2200" kern="0" dirty="0" smtClean="0">
                <a:solidFill>
                  <a:srgbClr val="000000"/>
                </a:solidFill>
                <a:latin typeface="Arial"/>
                <a:cs typeface="Arial"/>
              </a:rPr>
              <a:t> o </a:t>
            </a:r>
            <a:r>
              <a:rPr lang="en-US" sz="2200" kern="0" dirty="0" err="1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US" sz="2200" kern="0" dirty="0" err="1" smtClean="0">
                <a:solidFill>
                  <a:srgbClr val="000000"/>
                </a:solidFill>
                <a:latin typeface="Arial"/>
                <a:cs typeface="Arial"/>
              </a:rPr>
              <a:t>lužbenim</a:t>
            </a:r>
            <a:r>
              <a:rPr lang="en-US" sz="22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200" kern="0" dirty="0" err="1" smtClean="0">
                <a:solidFill>
                  <a:srgbClr val="000000"/>
                </a:solidFill>
                <a:latin typeface="Arial"/>
                <a:cs typeface="Arial"/>
              </a:rPr>
              <a:t>kontrolama</a:t>
            </a:r>
            <a:r>
              <a:rPr lang="en-US" sz="2200" kern="0" dirty="0" smtClean="0">
                <a:solidFill>
                  <a:srgbClr val="000000"/>
                </a:solidFill>
                <a:latin typeface="Arial"/>
                <a:cs typeface="Arial"/>
              </a:rPr>
              <a:t> 625/2017</a:t>
            </a:r>
            <a:endParaRPr lang="bs-Latn-BA" sz="22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r>
              <a:rPr lang="en-US" sz="2200" kern="0" dirty="0" err="1" smtClean="0">
                <a:solidFill>
                  <a:srgbClr val="000000"/>
                </a:solidFill>
                <a:latin typeface="Arial"/>
                <a:cs typeface="Arial"/>
              </a:rPr>
              <a:t>Objavljena</a:t>
            </a:r>
            <a:r>
              <a:rPr lang="en-US" sz="2200" kern="0" dirty="0" smtClean="0">
                <a:solidFill>
                  <a:srgbClr val="000000"/>
                </a:solidFill>
                <a:latin typeface="Arial"/>
                <a:cs typeface="Arial"/>
              </a:rPr>
              <a:t> 7 </a:t>
            </a:r>
            <a:r>
              <a:rPr lang="en-US" sz="2200" kern="0" dirty="0" err="1" smtClean="0">
                <a:solidFill>
                  <a:srgbClr val="000000"/>
                </a:solidFill>
                <a:latin typeface="Arial"/>
                <a:cs typeface="Arial"/>
              </a:rPr>
              <a:t>aprila</a:t>
            </a:r>
            <a:r>
              <a:rPr lang="en-US" sz="2200" kern="0" dirty="0" smtClean="0">
                <a:solidFill>
                  <a:srgbClr val="000000"/>
                </a:solidFill>
                <a:latin typeface="Arial"/>
                <a:cs typeface="Arial"/>
              </a:rPr>
              <a:t> 2017 </a:t>
            </a:r>
            <a:r>
              <a:rPr lang="en-US" sz="2200" kern="0" dirty="0" err="1" smtClean="0">
                <a:solidFill>
                  <a:srgbClr val="000000"/>
                </a:solidFill>
                <a:latin typeface="Arial"/>
                <a:cs typeface="Arial"/>
              </a:rPr>
              <a:t>godine</a:t>
            </a:r>
            <a:endParaRPr lang="en-US" sz="22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r>
              <a:rPr lang="en-US" sz="2200" kern="0" dirty="0" err="1" smtClean="0">
                <a:solidFill>
                  <a:srgbClr val="000000"/>
                </a:solidFill>
                <a:latin typeface="Arial"/>
                <a:cs typeface="Arial"/>
              </a:rPr>
              <a:t>Stupila</a:t>
            </a:r>
            <a:r>
              <a:rPr lang="en-US" sz="22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200" kern="0" dirty="0" err="1" smtClean="0">
                <a:solidFill>
                  <a:srgbClr val="000000"/>
                </a:solidFill>
                <a:latin typeface="Arial"/>
                <a:cs typeface="Arial"/>
              </a:rPr>
              <a:t>na</a:t>
            </a:r>
            <a:r>
              <a:rPr lang="en-US" sz="2200" kern="0" dirty="0" smtClean="0">
                <a:solidFill>
                  <a:srgbClr val="000000"/>
                </a:solidFill>
                <a:latin typeface="Arial"/>
                <a:cs typeface="Arial"/>
              </a:rPr>
              <a:t> snagu:</a:t>
            </a:r>
            <a:r>
              <a:rPr lang="en-US" sz="2200" u="sng" kern="0" dirty="0" smtClean="0">
                <a:solidFill>
                  <a:srgbClr val="000000"/>
                </a:solidFill>
                <a:latin typeface="Arial"/>
                <a:cs typeface="Arial"/>
              </a:rPr>
              <a:t>14.12.2019.godine</a:t>
            </a:r>
          </a:p>
          <a:p>
            <a:pPr marL="342900" indent="-342900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endParaRPr lang="bs-Latn-BA" sz="22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STIGLE SU PROMJENE</a:t>
            </a:r>
            <a:endParaRPr lang="bs-Latn-B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49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46084" y="2936508"/>
            <a:ext cx="7667129" cy="17281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</a:pPr>
            <a:endParaRPr lang="en-US" sz="22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just">
              <a:lnSpc>
                <a:spcPct val="90000"/>
              </a:lnSpc>
              <a:buClrTx/>
            </a:pPr>
            <a:r>
              <a:rPr lang="en-US" sz="2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utvrđivanju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posebnih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pravila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postupkom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slijediti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se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provela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procjena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rizika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visokorizičnog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bilja,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biljnih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proizvoda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regulisanih</a:t>
            </a:r>
            <a:r>
              <a:rPr lang="en-US" sz="2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objekata</a:t>
            </a:r>
            <a:r>
              <a:rPr lang="en-US" sz="2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smislu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42. </a:t>
            </a:r>
            <a:r>
              <a:rPr lang="en-US" sz="22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en-US" sz="2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Uredbe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(EU) 2016/2031 </a:t>
            </a:r>
            <a:r>
              <a:rPr lang="en-US" sz="22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Evropskog</a:t>
            </a:r>
            <a:r>
              <a:rPr lang="en-US" sz="2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parlamenta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Vijeća</a:t>
            </a:r>
            <a:r>
              <a:rPr lang="en-US" sz="2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1"/>
                </a:solidFill>
              </a:rPr>
              <a:t>PROVEDBENA UREDBA KOMISIJE (EU) 2018/2018</a:t>
            </a:r>
          </a:p>
        </p:txBody>
      </p:sp>
    </p:spTree>
    <p:extLst>
      <p:ext uri="{BB962C8B-B14F-4D97-AF65-F5344CB8AC3E}">
        <p14:creationId xmlns:p14="http://schemas.microsoft.com/office/powerpoint/2010/main" val="21236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46084" y="2936508"/>
            <a:ext cx="7667129" cy="2868756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  <a:buClrTx/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Tehnička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dokumentacija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trebala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bi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sadržavati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podatke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o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robi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koja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se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unosi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područje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Unije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podatke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o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identifikaciji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štetnih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organizama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koji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potencijalno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povezani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s tom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robom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u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zemlji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izvoznici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podatke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o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fitosanitarnim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mjerama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na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nivou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države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za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smanjenje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rizika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inspekcijama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postupcima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tretiranja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preradi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robe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kao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podatke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za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kontakt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osobe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nadležne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za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kontakt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s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Komisijom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EFSA-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om.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Takvi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podaci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od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ključne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važnosti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za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procjenu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rizika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robe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za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identifikaciju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vrsta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štetnih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organizama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koje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mogu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zahtijevati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fitosanitarne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mjere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za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smanjenje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rizika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bs-Latn-BA" sz="22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4000" dirty="0">
                <a:solidFill>
                  <a:schemeClr val="tx1"/>
                </a:solidFill>
              </a:rPr>
              <a:t>PROVEDBENA UREDBA KOMISIJE (EU) 2018/2018</a:t>
            </a:r>
            <a:endParaRPr lang="bs-Latn-B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98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46084" y="2590800"/>
            <a:ext cx="7667129" cy="42672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ClrTx/>
            </a:pPr>
            <a:r>
              <a:rPr lang="bs-Latn-BA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Tehnička dokumentacija </a:t>
            </a:r>
            <a:r>
              <a:rPr lang="bs-Latn-BA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sadržava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s-Latn-BA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svako bilje, biljni proizvod ili </a:t>
            </a:r>
            <a:r>
              <a:rPr lang="bs-Latn-BA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regulisane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objekte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sljedeće </a:t>
            </a:r>
            <a:r>
              <a:rPr lang="bs-Latn-BA" sz="1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elemente</a:t>
            </a:r>
            <a:r>
              <a:rPr lang="bs-Latn-BA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bs-Latn-BA" sz="16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ClrTx/>
            </a:pPr>
            <a:r>
              <a:rPr lang="bs-Latn-BA" sz="1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s-Latn-BA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informacije </a:t>
            </a:r>
            <a:r>
              <a:rPr lang="bs-Latn-BA" sz="1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robi, </a:t>
            </a:r>
            <a:r>
              <a:rPr lang="en-US" sz="1600" b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ostalog</a:t>
            </a:r>
            <a:r>
              <a:rPr lang="en-US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</a:t>
            </a:r>
            <a:r>
              <a:rPr lang="bs-Latn-BA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1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postupcima tretiranja i preradi robe;</a:t>
            </a:r>
          </a:p>
          <a:p>
            <a:pPr algn="just">
              <a:lnSpc>
                <a:spcPct val="120000"/>
              </a:lnSpc>
              <a:buClrTx/>
            </a:pPr>
            <a:r>
              <a:rPr lang="bs-Latn-BA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r>
              <a:rPr lang="en-US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informacije </a:t>
            </a:r>
            <a:r>
              <a:rPr lang="bs-Latn-BA" sz="1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identifikaciji štetnih organizama koji su potencijalno povezani </a:t>
            </a:r>
            <a:r>
              <a:rPr lang="bs-Latn-BA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bs-Latn-BA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1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robom u zemlji izvoznici;</a:t>
            </a:r>
          </a:p>
          <a:p>
            <a:pPr algn="just">
              <a:lnSpc>
                <a:spcPct val="120000"/>
              </a:lnSpc>
              <a:buClrTx/>
            </a:pPr>
            <a:r>
              <a:rPr lang="bs-Latn-BA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informacije </a:t>
            </a:r>
            <a:r>
              <a:rPr lang="bs-Latn-BA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fitosanitarnim mjerama za smanjenje rizika i inspekcijama</a:t>
            </a:r>
            <a:r>
              <a:rPr lang="bs-Latn-BA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s-Latn-BA" sz="16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ClrTx/>
            </a:pPr>
            <a:r>
              <a:rPr lang="bs-Latn-BA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s-Latn-BA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podatke kontakt t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bs-Latn-BA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čke </a:t>
            </a:r>
            <a:r>
              <a:rPr lang="bs-Latn-BA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nacionalne organizacije za zaštitu bilja treće zemlje koja je nadležna za kontakt s </a:t>
            </a:r>
            <a:r>
              <a:rPr lang="bs-Latn-BA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Komisijom </a:t>
            </a:r>
            <a:r>
              <a:rPr lang="bs-Latn-BA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bs-Latn-BA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bs-Latn-BA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ropskom </a:t>
            </a:r>
            <a:r>
              <a:rPr lang="bs-Latn-BA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agencijom za sigurnost hrane (EFSA</a:t>
            </a:r>
            <a:r>
              <a:rPr lang="bs-Latn-BA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6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ClrTx/>
            </a:pPr>
            <a:r>
              <a:rPr lang="bs-Latn-BA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Tehnička dokumentacija sadržava i sve elemente navedene u dokumentu EFSA-e naslovljenom „</a:t>
            </a:r>
            <a:r>
              <a:rPr lang="bs-Latn-BA" sz="1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Podaci potrebni za dokumentaciju koja se prilaže zahtjevima za uvoz visokorizičnog bilja, biljnih proizvoda i drugih predmeta </a:t>
            </a:r>
            <a:r>
              <a:rPr lang="bs-Latn-BA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 je utvrđeno </a:t>
            </a:r>
            <a:r>
              <a:rPr lang="bs-Latn-BA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bs-Latn-BA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42. Uredbe (EU) 2016/2031”.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4000" dirty="0">
                <a:solidFill>
                  <a:schemeClr val="tx1"/>
                </a:solidFill>
              </a:rPr>
              <a:t>PROVEDBENA UREDBA KOMISIJE (EU) 2018/2018</a:t>
            </a:r>
            <a:endParaRPr lang="bs-Latn-B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57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27584" y="2590800"/>
            <a:ext cx="7667129" cy="42672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ClrTx/>
            </a:pP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Nadalje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štetnih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organizama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povećavati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dobom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biljaka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starije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biljke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duže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vremena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bile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izložene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potencijalnim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štetnim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organizmima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pa 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trebaju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navesti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primjere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uslova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uzgoja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svrstanih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najnižeg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najvećeg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štetnih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organizama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lnSpc>
                <a:spcPct val="120000"/>
              </a:lnSpc>
              <a:buClrTx/>
              <a:buFont typeface="Wingdings" panose="05000000000000000000" pitchFamily="2" charset="2"/>
              <a:buChar char="ü"/>
            </a:pP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komora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rast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ClrTx/>
              <a:buFont typeface="Wingdings" panose="05000000000000000000" pitchFamily="2" charset="2"/>
              <a:buChar char="ü"/>
            </a:pP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staklenik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ClrTx/>
              <a:buFont typeface="Wingdings" panose="05000000000000000000" pitchFamily="2" charset="2"/>
              <a:buChar char="ü"/>
            </a:pP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zaštićen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ClrTx/>
              <a:buFont typeface="Wingdings" panose="05000000000000000000" pitchFamily="2" charset="2"/>
              <a:buChar char="ü"/>
            </a:pP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uzgajano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kontejnerima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lonci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sl.);</a:t>
            </a:r>
          </a:p>
          <a:p>
            <a:pPr marL="285750" indent="-285750" algn="just">
              <a:lnSpc>
                <a:spcPct val="120000"/>
              </a:lnSpc>
              <a:buClrTx/>
              <a:buFont typeface="Wingdings" panose="05000000000000000000" pitchFamily="2" charset="2"/>
              <a:buChar char="ü"/>
            </a:pP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uzgajano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ClrTx/>
              <a:buFont typeface="Wingdings" panose="05000000000000000000" pitchFamily="2" charset="2"/>
              <a:buChar char="ü"/>
            </a:pP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biljke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sakupljene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divljine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algn="just">
              <a:lnSpc>
                <a:spcPct val="120000"/>
              </a:lnSpc>
              <a:buClrTx/>
            </a:pP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Navesti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opis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usjeva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sorte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proizvoda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nusproizvoda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biljnog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porijekla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izvozi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EU.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Opisati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rastuće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medije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koriste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proizvodnji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trenutku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izvoza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ISPM 40 (FAO, 2017a).</a:t>
            </a:r>
          </a:p>
          <a:p>
            <a:pPr algn="just">
              <a:lnSpc>
                <a:spcPct val="120000"/>
              </a:lnSpc>
              <a:buClrTx/>
            </a:pPr>
            <a:endParaRPr lang="en-US" sz="20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>
            <a:noAutofit/>
          </a:bodyPr>
          <a:lstStyle/>
          <a:p>
            <a:r>
              <a:rPr lang="bs-Latn-B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Podaci potrebni za dokumentaciju koja se prilaže zahtjevima za uvoz visokorizičnog bilja, biljnih proizvoda i drugih predmeta </a:t>
            </a:r>
            <a:r>
              <a:rPr lang="bs-Latn-B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Latn-B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s-Latn-B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573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27584" y="2590800"/>
            <a:ext cx="7667129" cy="357450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ClrTx/>
            </a:pP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Podnositelji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zahtjeva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trebaju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dostaviti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svih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štetnih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organizama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potencijalno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povezani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proizvodom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zemlji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izvoznici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dostaviti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tražene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podatke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dole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navedeno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Kompilacija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štetnih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organizama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podnositelja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zahtjeva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dokumentovana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skladu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pretraživanjem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literature. </a:t>
            </a:r>
            <a:endParaRPr lang="en-US" sz="16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ClrTx/>
            </a:pPr>
            <a:r>
              <a:rPr lang="en-US" sz="1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NAPOMENA: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želimo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posebno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istaći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je Uprava BiH za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zaštitu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zdravlja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bilja u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saradnji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nadležnim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organima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entiteta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Brčko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distrikta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BiH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formirala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radnu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grupu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sastavljenu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eminentnih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stručnjaka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svih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entomologija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bakteriologija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virologija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itd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voljni</a:t>
            </a:r>
            <a:r>
              <a:rPr lang="en-US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pomoći</a:t>
            </a:r>
            <a:r>
              <a:rPr lang="en-US" sz="1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pripremi</a:t>
            </a:r>
            <a:r>
              <a:rPr lang="en-US" sz="1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odgovora</a:t>
            </a:r>
            <a:r>
              <a:rPr lang="en-US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samim</a:t>
            </a:r>
            <a:r>
              <a:rPr lang="en-US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proizvođačima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a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ujedno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zadatak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imenovanjima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izvrše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stručnu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analizu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dostavljenih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odgovora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stručno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usklade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pravilima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nalaže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gore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pomenuti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Tehnički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izvještaj</a:t>
            </a:r>
            <a:r>
              <a:rPr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EFSA-e.</a:t>
            </a:r>
            <a:endParaRPr lang="en-US" sz="16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>
            <a:noAutofit/>
          </a:bodyPr>
          <a:lstStyle/>
          <a:p>
            <a:r>
              <a:rPr lang="bs-Latn-B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Podaci potrebni za dokumentaciju koja se prilaže zahtjevima za uvoz visokorizičnog bilja, biljnih proizvoda i drugih predmeta </a:t>
            </a:r>
            <a:r>
              <a:rPr lang="bs-Latn-B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Latn-B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s-Latn-B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01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46084" y="2936508"/>
            <a:ext cx="7667129" cy="17281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</a:pPr>
            <a:r>
              <a:rPr lang="en-US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VAŽNO!</a:t>
            </a:r>
          </a:p>
          <a:p>
            <a:pPr>
              <a:lnSpc>
                <a:spcPct val="90000"/>
              </a:lnSpc>
              <a:buClrTx/>
            </a:pPr>
            <a:endParaRPr lang="en-US" sz="2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ClrTx/>
            </a:pP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reće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zemlje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svakom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momentu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podnijeti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zahtjev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izvoz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sadnog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materijala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dosijeom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postoji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nikakav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prihvatanje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dosijea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14.decembra 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2019.godine</a:t>
            </a:r>
            <a:r>
              <a:rPr lang="en-US" sz="2200" b="1" kern="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endParaRPr lang="en-US" sz="2200" b="1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1"/>
                </a:solidFill>
              </a:rPr>
              <a:t>PROVEDBENA UREDBA KOMISIJE (EU) 2018/2018</a:t>
            </a:r>
          </a:p>
        </p:txBody>
      </p:sp>
    </p:spTree>
    <p:extLst>
      <p:ext uri="{BB962C8B-B14F-4D97-AF65-F5344CB8AC3E}">
        <p14:creationId xmlns:p14="http://schemas.microsoft.com/office/powerpoint/2010/main" val="914581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55576" y="2743200"/>
            <a:ext cx="7739137" cy="3350096"/>
          </a:xfrm>
        </p:spPr>
        <p:txBody>
          <a:bodyPr>
            <a:normAutofit/>
          </a:bodyPr>
          <a:lstStyle/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n-US" sz="15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Provedbena</a:t>
            </a:r>
            <a:r>
              <a:rPr lang="en-US" sz="15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uredba</a:t>
            </a:r>
            <a:r>
              <a:rPr lang="en-US" sz="15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Komisije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kojom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utvrđuju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posebna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pravila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postupkom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slijediti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se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izvršila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procjena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rizika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bilje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biljne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proizvoda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regulisane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objekte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visokog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rizika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smislu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5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Uredbe</a:t>
            </a:r>
            <a:r>
              <a:rPr lang="en-US" sz="15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EU) </a:t>
            </a:r>
            <a:r>
              <a:rPr lang="en-US" sz="15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2016/2031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n-US" sz="1500" b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Sadašnji</a:t>
            </a:r>
            <a:r>
              <a:rPr lang="en-US" sz="1500" b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prijedlozi</a:t>
            </a:r>
            <a:r>
              <a:rPr lang="en-US" sz="1500" b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za </a:t>
            </a:r>
            <a:r>
              <a:rPr lang="en-US" sz="1500" b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sadni</a:t>
            </a:r>
            <a:r>
              <a:rPr lang="en-US" sz="1500" b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materijal</a:t>
            </a:r>
            <a:r>
              <a:rPr lang="en-US" sz="1500" b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Acacia, Acer,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Albizia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Alnus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Annona, Bauhinia,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Berberis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Betula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Caesalpina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Cassia,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Castanea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Cornus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Corylus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Crataegus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Cycas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Diospyros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eucalyptus, Fagus,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Ficus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Fraxinus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Hamamelis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Jasminum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Juglans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Ligustrum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Loniceta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Malus, </a:t>
            </a:r>
            <a:r>
              <a:rPr lang="en-US" sz="1500" b="1" i="1" u="sng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erium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Ostrya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Persea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Populus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Prunus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Querqus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Robinia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Salix,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Sorbus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Syringa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Taxus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Tilia</a:t>
            </a:r>
            <a:r>
              <a:rPr lang="en-US" sz="1500" b="1" i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b="1" i="1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Ulmus</a:t>
            </a:r>
            <a:endParaRPr lang="en-US" sz="1500" b="1" i="1" u="sng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endParaRPr lang="en-US" sz="1500" b="1" u="sng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1"/>
                </a:solidFill>
              </a:rPr>
              <a:t>PROVEDBENA UREDBA KOMISIJE (EU) 2018/2019</a:t>
            </a:r>
            <a:endParaRPr lang="bs-Latn-B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216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3636</TotalTime>
  <Words>1255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1_Median</vt:lpstr>
      <vt:lpstr>PowerPoint Presentation</vt:lpstr>
      <vt:lpstr>STIGLE SU PROMJENE</vt:lpstr>
      <vt:lpstr>PROVEDBENA UREDBA KOMISIJE (EU) 2018/2018</vt:lpstr>
      <vt:lpstr>PROVEDBENA UREDBA KOMISIJE (EU) 2018/2018</vt:lpstr>
      <vt:lpstr>PROVEDBENA UREDBA KOMISIJE (EU) 2018/2018</vt:lpstr>
      <vt:lpstr>Podaci potrebni za dokumentaciju koja se prilaže zahtjevima za uvoz visokorizičnog bilja, biljnih proizvoda i drugih predmeta  </vt:lpstr>
      <vt:lpstr>Podaci potrebni za dokumentaciju koja se prilaže zahtjevima za uvoz visokorizičnog bilja, biljnih proizvoda i drugih predmeta  </vt:lpstr>
      <vt:lpstr>PROVEDBENA UREDBA KOMISIJE (EU) 2018/2018</vt:lpstr>
      <vt:lpstr>PROVEDBENA UREDBA KOMISIJE (EU) 2018/2019</vt:lpstr>
      <vt:lpstr>IZVOZ U RUSKU FEDRACIJU</vt:lpstr>
      <vt:lpstr>IZVOZ U RUSKU FEDRACIJU</vt:lpstr>
      <vt:lpstr>IZVOZ U RUSKU FEDRACIJU</vt:lpstr>
      <vt:lpstr>IZVOZ U RUSKU FEDRACIJU</vt:lpstr>
      <vt:lpstr>IZVOZ U RUSKU FEDRACIJU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Dijana Tomić</dc:creator>
  <cp:lastModifiedBy>Korisnik-1</cp:lastModifiedBy>
  <cp:revision>238</cp:revision>
  <dcterms:created xsi:type="dcterms:W3CDTF">2014-10-22T09:44:26Z</dcterms:created>
  <dcterms:modified xsi:type="dcterms:W3CDTF">2020-02-28T16:06:19Z</dcterms:modified>
</cp:coreProperties>
</file>